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Open Sans Bold" charset="1" panose="00000000000000000000"/>
      <p:regular r:id="rId36"/>
    </p:embeddedFont>
    <p:embeddedFont>
      <p:font typeface="Open Sans" charset="1" panose="00000000000000000000"/>
      <p:regular r:id="rId37"/>
    </p:embeddedFont>
    <p:embeddedFont>
      <p:font typeface="Canva Sans" charset="1" panose="020B0503030501040103"/>
      <p:regular r:id="rId38"/>
    </p:embeddedFont>
    <p:embeddedFont>
      <p:font typeface="Canva Sans Bold" charset="1" panose="020B08030305010401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VAGHDu8UyOI.mp4" Type="http://schemas.openxmlformats.org/officeDocument/2006/relationships/video"/><Relationship Id="rId4" Target="../media/VAGHDu8UyOI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VAGHDkpUbos.mp4" Type="http://schemas.openxmlformats.org/officeDocument/2006/relationships/video"/><Relationship Id="rId4" Target="../media/VAGHDkpUbos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VAGHDzdUqe4.mp4" Type="http://schemas.openxmlformats.org/officeDocument/2006/relationships/video"/><Relationship Id="rId4" Target="../media/VAGHDzdUqe4.mp4" Type="http://schemas.microsoft.com/office/2007/relationships/media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VAGGstLlUM4.mp4" Type="http://schemas.openxmlformats.org/officeDocument/2006/relationships/video"/><Relationship Id="rId4" Target="../media/VAGGstLlUM4.mp4" Type="http://schemas.microsoft.com/office/2007/relationships/media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Gib_JdUg.mp4" Type="http://schemas.openxmlformats.org/officeDocument/2006/relationships/video"/><Relationship Id="rId4" Target="../media/VAGGib_JdUg.mp4" Type="http://schemas.microsoft.com/office/2007/relationships/media"/><Relationship Id="rId5" Target="https://youtu.be/AmMfuS8kGtU?si=fpo7FM0cTCV8c4Em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" r="0" b="-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05858" y="5054744"/>
            <a:ext cx="8782127" cy="309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29"/>
              </a:lnSpc>
            </a:pPr>
            <a:r>
              <a:rPr lang="en-US" sz="10734">
                <a:solidFill>
                  <a:srgbClr val="FFFFFF"/>
                </a:solidFill>
                <a:latin typeface="Open Sans Bold"/>
              </a:rPr>
              <a:t>VALHALLA</a:t>
            </a:r>
          </a:p>
          <a:p>
            <a:pPr algn="l">
              <a:lnSpc>
                <a:spcPts val="12129"/>
              </a:lnSpc>
            </a:pPr>
            <a:r>
              <a:rPr lang="en-US" sz="10734">
                <a:solidFill>
                  <a:srgbClr val="FFFFFF"/>
                </a:solidFill>
                <a:latin typeface="Open Sans Bold"/>
              </a:rPr>
              <a:t>LONGHOUSE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2267" y="8281670"/>
            <a:ext cx="778691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</a:rPr>
              <a:t>第 26 組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</a:rPr>
              <a:t>B093040019 黃威穎、B127610004楊涵綸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78985" y="8841506"/>
            <a:ext cx="420513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83897" y="340755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83897" y="4049145"/>
            <a:ext cx="7691275" cy="1022568"/>
            <a:chOff x="0" y="0"/>
            <a:chExt cx="7745358" cy="1029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45357" cy="1029759"/>
            </a:xfrm>
            <a:custGeom>
              <a:avLst/>
              <a:gdLst/>
              <a:ahLst/>
              <a:cxnLst/>
              <a:rect r="r" b="b" t="t" l="l"/>
              <a:pathLst>
                <a:path h="1029759" w="7745357">
                  <a:moveTo>
                    <a:pt x="0" y="0"/>
                  </a:moveTo>
                  <a:lnTo>
                    <a:pt x="7745357" y="0"/>
                  </a:lnTo>
                  <a:lnTo>
                    <a:pt x="7745357" y="1029759"/>
                  </a:lnTo>
                  <a:lnTo>
                    <a:pt x="0" y="10297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7745358" cy="111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151A18"/>
                  </a:solidFill>
                  <a:latin typeface="Canva Sans"/>
                  <a:ea typeface="Canva Sans"/>
                </a:rPr>
                <a:t>  圓角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3897" y="753387"/>
            <a:ext cx="5616715" cy="228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INVENTOR實作應用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0474" y="4111801"/>
            <a:ext cx="925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51A18"/>
                </a:solidFill>
                <a:latin typeface="Open Sa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6035" y="6360777"/>
            <a:ext cx="5989137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ea typeface="Open Sans"/>
              </a:rPr>
              <a:t>圓滑化梁柱的銳利邊角，減少應力集中、提高組裝精度及安全考量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109927" y="6538439"/>
            <a:ext cx="1246377" cy="1601112"/>
          </a:xfrm>
          <a:custGeom>
            <a:avLst/>
            <a:gdLst/>
            <a:ahLst/>
            <a:cxnLst/>
            <a:rect r="r" b="b" t="t" l="l"/>
            <a:pathLst>
              <a:path h="1601112" w="1246377">
                <a:moveTo>
                  <a:pt x="0" y="0"/>
                </a:moveTo>
                <a:lnTo>
                  <a:pt x="1246378" y="0"/>
                </a:lnTo>
                <a:lnTo>
                  <a:pt x="1246378" y="1601112"/>
                </a:lnTo>
                <a:lnTo>
                  <a:pt x="0" y="160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" r="0" b="-744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46374" y="4049145"/>
            <a:ext cx="5611629" cy="4201392"/>
          </a:xfrm>
          <a:custGeom>
            <a:avLst/>
            <a:gdLst/>
            <a:ahLst/>
            <a:cxnLst/>
            <a:rect r="r" b="b" t="t" l="l"/>
            <a:pathLst>
              <a:path h="4201392" w="5611629">
                <a:moveTo>
                  <a:pt x="0" y="0"/>
                </a:moveTo>
                <a:lnTo>
                  <a:pt x="5611629" y="0"/>
                </a:lnTo>
                <a:lnTo>
                  <a:pt x="5611629" y="4201392"/>
                </a:lnTo>
                <a:lnTo>
                  <a:pt x="0" y="4201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78" t="-18414" r="-48997" b="-22766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83897" y="340755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83897" y="4049145"/>
            <a:ext cx="7691275" cy="1022568"/>
            <a:chOff x="0" y="0"/>
            <a:chExt cx="7745358" cy="1029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45357" cy="1029759"/>
            </a:xfrm>
            <a:custGeom>
              <a:avLst/>
              <a:gdLst/>
              <a:ahLst/>
              <a:cxnLst/>
              <a:rect r="r" b="b" t="t" l="l"/>
              <a:pathLst>
                <a:path h="1029759" w="7745357">
                  <a:moveTo>
                    <a:pt x="0" y="0"/>
                  </a:moveTo>
                  <a:lnTo>
                    <a:pt x="7745357" y="0"/>
                  </a:lnTo>
                  <a:lnTo>
                    <a:pt x="7745357" y="1029759"/>
                  </a:lnTo>
                  <a:lnTo>
                    <a:pt x="0" y="10297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7745358" cy="111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151A18"/>
                  </a:solidFill>
                  <a:latin typeface="Canva Sans"/>
                  <a:ea typeface="Canva Sans"/>
                </a:rPr>
                <a:t>  斜角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3897" y="753387"/>
            <a:ext cx="5616715" cy="228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INVENTOR實作應用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0474" y="4111801"/>
            <a:ext cx="925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51A18"/>
                </a:solidFill>
                <a:latin typeface="Open Sans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6035" y="6360777"/>
            <a:ext cx="5989137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ea typeface="Open Sans"/>
              </a:rPr>
              <a:t>將尖銳邊緣進行斜切處理形成一個過渡平面，提高零件的強度和耐久性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83897" y="6694029"/>
            <a:ext cx="1421257" cy="484698"/>
          </a:xfrm>
          <a:custGeom>
            <a:avLst/>
            <a:gdLst/>
            <a:ahLst/>
            <a:cxnLst/>
            <a:rect r="r" b="b" t="t" l="l"/>
            <a:pathLst>
              <a:path h="484698" w="1421257">
                <a:moveTo>
                  <a:pt x="0" y="0"/>
                </a:moveTo>
                <a:lnTo>
                  <a:pt x="1421257" y="0"/>
                </a:lnTo>
                <a:lnTo>
                  <a:pt x="1421257" y="484697"/>
                </a:lnTo>
                <a:lnTo>
                  <a:pt x="0" y="48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3" t="-5536" r="-5201" b="-553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07153" y="4049145"/>
            <a:ext cx="6652147" cy="3289850"/>
          </a:xfrm>
          <a:custGeom>
            <a:avLst/>
            <a:gdLst/>
            <a:ahLst/>
            <a:cxnLst/>
            <a:rect r="r" b="b" t="t" l="l"/>
            <a:pathLst>
              <a:path h="3289850" w="6652147">
                <a:moveTo>
                  <a:pt x="0" y="0"/>
                </a:moveTo>
                <a:lnTo>
                  <a:pt x="6652147" y="0"/>
                </a:lnTo>
                <a:lnTo>
                  <a:pt x="6652147" y="3289850"/>
                </a:lnTo>
                <a:lnTo>
                  <a:pt x="0" y="328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634" t="-101125" r="-7873" b="-11383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83897" y="340755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83897" y="4049145"/>
            <a:ext cx="7691275" cy="1022568"/>
            <a:chOff x="0" y="0"/>
            <a:chExt cx="7745358" cy="1029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45357" cy="1029759"/>
            </a:xfrm>
            <a:custGeom>
              <a:avLst/>
              <a:gdLst/>
              <a:ahLst/>
              <a:cxnLst/>
              <a:rect r="r" b="b" t="t" l="l"/>
              <a:pathLst>
                <a:path h="1029759" w="7745357">
                  <a:moveTo>
                    <a:pt x="0" y="0"/>
                  </a:moveTo>
                  <a:lnTo>
                    <a:pt x="7745357" y="0"/>
                  </a:lnTo>
                  <a:lnTo>
                    <a:pt x="7745357" y="1029759"/>
                  </a:lnTo>
                  <a:lnTo>
                    <a:pt x="0" y="10297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7745358" cy="111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151A18"/>
                  </a:solidFill>
                  <a:latin typeface="Canva Sans"/>
                  <a:ea typeface="Canva Sans"/>
                </a:rPr>
                <a:t>  起草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12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3897" y="753387"/>
            <a:ext cx="5616715" cy="228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INVENTOR實作應用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0474" y="4111801"/>
            <a:ext cx="925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51A18"/>
                </a:solidFill>
                <a:latin typeface="Open Sans 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6035" y="6132847"/>
            <a:ext cx="5989137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ea typeface="Open Sans"/>
              </a:rPr>
              <a:t>在模型的垂直面上施加一個角度，方便在新傾角上的平面上運用其他功能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83897" y="6643415"/>
            <a:ext cx="1421257" cy="543620"/>
          </a:xfrm>
          <a:custGeom>
            <a:avLst/>
            <a:gdLst/>
            <a:ahLst/>
            <a:cxnLst/>
            <a:rect r="r" b="b" t="t" l="l"/>
            <a:pathLst>
              <a:path h="543620" w="1421257">
                <a:moveTo>
                  <a:pt x="0" y="0"/>
                </a:moveTo>
                <a:lnTo>
                  <a:pt x="1421257" y="0"/>
                </a:lnTo>
                <a:lnTo>
                  <a:pt x="1421257" y="543621"/>
                </a:lnTo>
                <a:lnTo>
                  <a:pt x="0" y="543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8" t="-8047" r="0" b="-2865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85789" y="1155109"/>
            <a:ext cx="4680196" cy="3692208"/>
          </a:xfrm>
          <a:custGeom>
            <a:avLst/>
            <a:gdLst/>
            <a:ahLst/>
            <a:cxnLst/>
            <a:rect r="r" b="b" t="t" l="l"/>
            <a:pathLst>
              <a:path h="3692208" w="4680196">
                <a:moveTo>
                  <a:pt x="0" y="0"/>
                </a:moveTo>
                <a:lnTo>
                  <a:pt x="4680196" y="0"/>
                </a:lnTo>
                <a:lnTo>
                  <a:pt x="4680196" y="3692208"/>
                </a:lnTo>
                <a:lnTo>
                  <a:pt x="0" y="369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33" t="-39148" r="-60515" b="-4351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85789" y="5394017"/>
            <a:ext cx="4680196" cy="3864283"/>
          </a:xfrm>
          <a:custGeom>
            <a:avLst/>
            <a:gdLst/>
            <a:ahLst/>
            <a:cxnLst/>
            <a:rect r="r" b="b" t="t" l="l"/>
            <a:pathLst>
              <a:path h="3864283" w="4680196">
                <a:moveTo>
                  <a:pt x="0" y="0"/>
                </a:moveTo>
                <a:lnTo>
                  <a:pt x="4680196" y="0"/>
                </a:lnTo>
                <a:lnTo>
                  <a:pt x="4680196" y="3864283"/>
                </a:lnTo>
                <a:lnTo>
                  <a:pt x="0" y="3864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204" t="-25587" r="-28287" b="-27519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83897" y="340755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83897" y="4049145"/>
            <a:ext cx="7691275" cy="1022568"/>
            <a:chOff x="0" y="0"/>
            <a:chExt cx="7745358" cy="1029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45357" cy="1029759"/>
            </a:xfrm>
            <a:custGeom>
              <a:avLst/>
              <a:gdLst/>
              <a:ahLst/>
              <a:cxnLst/>
              <a:rect r="r" b="b" t="t" l="l"/>
              <a:pathLst>
                <a:path h="1029759" w="7745357">
                  <a:moveTo>
                    <a:pt x="0" y="0"/>
                  </a:moveTo>
                  <a:lnTo>
                    <a:pt x="7745357" y="0"/>
                  </a:lnTo>
                  <a:lnTo>
                    <a:pt x="7745357" y="1029759"/>
                  </a:lnTo>
                  <a:lnTo>
                    <a:pt x="0" y="10297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7745358" cy="111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151A18"/>
                  </a:solidFill>
                  <a:latin typeface="Canva Sans"/>
                  <a:ea typeface="Canva Sans"/>
                </a:rPr>
                <a:t>  螺紋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3897" y="753387"/>
            <a:ext cx="5616715" cy="228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INVENTOR實作應用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0474" y="4111801"/>
            <a:ext cx="925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51A18"/>
                </a:solidFill>
                <a:latin typeface="Open Sans Bold"/>
              </a:rPr>
              <a:t>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6035" y="6132847"/>
            <a:ext cx="5989137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ea typeface="Open Sans"/>
              </a:rPr>
              <a:t>在模型的圓柱體或圓錐體表面創建螺紋，這裡應用在門握把上的止滑紋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83897" y="6830734"/>
            <a:ext cx="1421257" cy="550062"/>
          </a:xfrm>
          <a:custGeom>
            <a:avLst/>
            <a:gdLst/>
            <a:ahLst/>
            <a:cxnLst/>
            <a:rect r="r" b="b" t="t" l="l"/>
            <a:pathLst>
              <a:path h="550062" w="1421257">
                <a:moveTo>
                  <a:pt x="0" y="0"/>
                </a:moveTo>
                <a:lnTo>
                  <a:pt x="1421257" y="0"/>
                </a:lnTo>
                <a:lnTo>
                  <a:pt x="1421257" y="550062"/>
                </a:lnTo>
                <a:lnTo>
                  <a:pt x="0" y="55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83" t="0" r="-2402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85789" y="1028700"/>
            <a:ext cx="4689136" cy="3645454"/>
          </a:xfrm>
          <a:custGeom>
            <a:avLst/>
            <a:gdLst/>
            <a:ahLst/>
            <a:cxnLst/>
            <a:rect r="r" b="b" t="t" l="l"/>
            <a:pathLst>
              <a:path h="3645454" w="4689136">
                <a:moveTo>
                  <a:pt x="0" y="0"/>
                </a:moveTo>
                <a:lnTo>
                  <a:pt x="4689136" y="0"/>
                </a:lnTo>
                <a:lnTo>
                  <a:pt x="4689136" y="3645454"/>
                </a:lnTo>
                <a:lnTo>
                  <a:pt x="0" y="3645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21" r="-9806" b="-172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85789" y="5427093"/>
            <a:ext cx="4689136" cy="3831207"/>
          </a:xfrm>
          <a:custGeom>
            <a:avLst/>
            <a:gdLst/>
            <a:ahLst/>
            <a:cxnLst/>
            <a:rect r="r" b="b" t="t" l="l"/>
            <a:pathLst>
              <a:path h="3831207" w="4689136">
                <a:moveTo>
                  <a:pt x="0" y="0"/>
                </a:moveTo>
                <a:lnTo>
                  <a:pt x="4689136" y="0"/>
                </a:lnTo>
                <a:lnTo>
                  <a:pt x="4689136" y="3831207"/>
                </a:lnTo>
                <a:lnTo>
                  <a:pt x="0" y="3831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28" t="0" r="-9478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83897" y="340755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83897" y="4049145"/>
            <a:ext cx="7691275" cy="1022568"/>
            <a:chOff x="0" y="0"/>
            <a:chExt cx="7745358" cy="1029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45357" cy="1029759"/>
            </a:xfrm>
            <a:custGeom>
              <a:avLst/>
              <a:gdLst/>
              <a:ahLst/>
              <a:cxnLst/>
              <a:rect r="r" b="b" t="t" l="l"/>
              <a:pathLst>
                <a:path h="1029759" w="7745357">
                  <a:moveTo>
                    <a:pt x="0" y="0"/>
                  </a:moveTo>
                  <a:lnTo>
                    <a:pt x="7745357" y="0"/>
                  </a:lnTo>
                  <a:lnTo>
                    <a:pt x="7745357" y="1029759"/>
                  </a:lnTo>
                  <a:lnTo>
                    <a:pt x="0" y="10297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7745358" cy="111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151A18"/>
                  </a:solidFill>
                  <a:latin typeface="Canva Sans"/>
                  <a:ea typeface="Canva Sans"/>
                </a:rPr>
                <a:t>  投影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3897" y="753387"/>
            <a:ext cx="5616715" cy="228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INVENTOR實作應用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0474" y="4111801"/>
            <a:ext cx="925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51A18"/>
                </a:solidFill>
                <a:latin typeface="Open Sans Bold"/>
              </a:rPr>
              <a:t>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6035" y="6132847"/>
            <a:ext cx="5989137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ea typeface="Open Sans"/>
              </a:rPr>
              <a:t>在草圖中投影現有的幾何元素，如邊、面、頂點等，將其映射到當前草圖平面上。參照物體輪廓時非常實用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83897" y="6355576"/>
            <a:ext cx="1421257" cy="1426887"/>
          </a:xfrm>
          <a:custGeom>
            <a:avLst/>
            <a:gdLst/>
            <a:ahLst/>
            <a:cxnLst/>
            <a:rect r="r" b="b" t="t" l="l"/>
            <a:pathLst>
              <a:path h="1426887" w="1421257">
                <a:moveTo>
                  <a:pt x="0" y="0"/>
                </a:moveTo>
                <a:lnTo>
                  <a:pt x="1421257" y="0"/>
                </a:lnTo>
                <a:lnTo>
                  <a:pt x="1421257" y="1426886"/>
                </a:lnTo>
                <a:lnTo>
                  <a:pt x="0" y="1426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39" t="0" r="-2741" b="-1317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92444" y="4049145"/>
            <a:ext cx="7066856" cy="2733233"/>
          </a:xfrm>
          <a:custGeom>
            <a:avLst/>
            <a:gdLst/>
            <a:ahLst/>
            <a:cxnLst/>
            <a:rect r="r" b="b" t="t" l="l"/>
            <a:pathLst>
              <a:path h="2733233" w="7066856">
                <a:moveTo>
                  <a:pt x="0" y="0"/>
                </a:moveTo>
                <a:lnTo>
                  <a:pt x="7066856" y="0"/>
                </a:lnTo>
                <a:lnTo>
                  <a:pt x="7066856" y="2733233"/>
                </a:lnTo>
                <a:lnTo>
                  <a:pt x="0" y="2733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990" r="0" b="-4399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83897" y="340755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83897" y="4049145"/>
            <a:ext cx="7691275" cy="1022568"/>
            <a:chOff x="0" y="0"/>
            <a:chExt cx="7745358" cy="1029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45357" cy="1029759"/>
            </a:xfrm>
            <a:custGeom>
              <a:avLst/>
              <a:gdLst/>
              <a:ahLst/>
              <a:cxnLst/>
              <a:rect r="r" b="b" t="t" l="l"/>
              <a:pathLst>
                <a:path h="1029759" w="7745357">
                  <a:moveTo>
                    <a:pt x="0" y="0"/>
                  </a:moveTo>
                  <a:lnTo>
                    <a:pt x="7745357" y="0"/>
                  </a:lnTo>
                  <a:lnTo>
                    <a:pt x="7745357" y="1029759"/>
                  </a:lnTo>
                  <a:lnTo>
                    <a:pt x="0" y="10297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7745358" cy="111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151A18"/>
                  </a:solidFill>
                  <a:latin typeface="Canva Sans"/>
                  <a:ea typeface="Canva Sans"/>
                </a:rPr>
                <a:t>  剪裁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887562" y="8841506"/>
            <a:ext cx="20335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3897" y="753387"/>
            <a:ext cx="5616715" cy="228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INVENTOR實作應用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0474" y="4111801"/>
            <a:ext cx="925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51A18"/>
                </a:solidFill>
                <a:latin typeface="Open Sans Bold"/>
              </a:rPr>
              <a:t>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6035" y="6132847"/>
            <a:ext cx="5989137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ea typeface="Open Sans"/>
              </a:rPr>
              <a:t>在草圖中刪除多餘的線段部分，保持草圖簡潔和準確，繪畫草圖時十分方便的功能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83897" y="6959258"/>
            <a:ext cx="1421257" cy="521943"/>
          </a:xfrm>
          <a:custGeom>
            <a:avLst/>
            <a:gdLst/>
            <a:ahLst/>
            <a:cxnLst/>
            <a:rect r="r" b="b" t="t" l="l"/>
            <a:pathLst>
              <a:path h="521943" w="1421257">
                <a:moveTo>
                  <a:pt x="0" y="0"/>
                </a:moveTo>
                <a:lnTo>
                  <a:pt x="1421257" y="0"/>
                </a:lnTo>
                <a:lnTo>
                  <a:pt x="1421257" y="521943"/>
                </a:lnTo>
                <a:lnTo>
                  <a:pt x="0" y="521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14" t="0" r="-11690" b="-1225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03774" y="1028700"/>
            <a:ext cx="4936785" cy="3894631"/>
          </a:xfrm>
          <a:custGeom>
            <a:avLst/>
            <a:gdLst/>
            <a:ahLst/>
            <a:cxnLst/>
            <a:rect r="r" b="b" t="t" l="l"/>
            <a:pathLst>
              <a:path h="3894631" w="4936785">
                <a:moveTo>
                  <a:pt x="0" y="0"/>
                </a:moveTo>
                <a:lnTo>
                  <a:pt x="4936785" y="0"/>
                </a:lnTo>
                <a:lnTo>
                  <a:pt x="4936785" y="3894631"/>
                </a:lnTo>
                <a:lnTo>
                  <a:pt x="0" y="389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789" t="-89614" r="-139322" b="-8002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03774" y="5182160"/>
            <a:ext cx="4936785" cy="4076140"/>
          </a:xfrm>
          <a:custGeom>
            <a:avLst/>
            <a:gdLst/>
            <a:ahLst/>
            <a:cxnLst/>
            <a:rect r="r" b="b" t="t" l="l"/>
            <a:pathLst>
              <a:path h="4076140" w="4936785">
                <a:moveTo>
                  <a:pt x="0" y="0"/>
                </a:moveTo>
                <a:lnTo>
                  <a:pt x="4936785" y="0"/>
                </a:lnTo>
                <a:lnTo>
                  <a:pt x="4936785" y="4076140"/>
                </a:lnTo>
                <a:lnTo>
                  <a:pt x="0" y="4076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735" t="-27224" r="-34500" b="-2816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83897" y="340755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83897" y="4049145"/>
            <a:ext cx="7691275" cy="1022568"/>
            <a:chOff x="0" y="0"/>
            <a:chExt cx="7745358" cy="1029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45357" cy="1029759"/>
            </a:xfrm>
            <a:custGeom>
              <a:avLst/>
              <a:gdLst/>
              <a:ahLst/>
              <a:cxnLst/>
              <a:rect r="r" b="b" t="t" l="l"/>
              <a:pathLst>
                <a:path h="1029759" w="7745357">
                  <a:moveTo>
                    <a:pt x="0" y="0"/>
                  </a:moveTo>
                  <a:lnTo>
                    <a:pt x="7745357" y="0"/>
                  </a:lnTo>
                  <a:lnTo>
                    <a:pt x="7745357" y="1029759"/>
                  </a:lnTo>
                  <a:lnTo>
                    <a:pt x="0" y="10297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7745358" cy="111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151A18"/>
                  </a:solidFill>
                  <a:latin typeface="Canva Sans"/>
                  <a:ea typeface="Canva Sans"/>
                </a:rPr>
                <a:t>  鏡射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16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3897" y="753387"/>
            <a:ext cx="5616715" cy="228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INVENTOR實作應用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0474" y="4111801"/>
            <a:ext cx="925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51A18"/>
                </a:solidFill>
                <a:latin typeface="Open Sans Bold"/>
              </a:rPr>
              <a:t>09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6035" y="6132847"/>
            <a:ext cx="5989137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Open Sans"/>
                <a:ea typeface="Open Sans"/>
              </a:rPr>
              <a:t>在 2D 草圖 / 3D模型中，以一個線 / 平面為基準複製並翻轉對像使得兩邊對齊，有效率的製作模型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67402" y="6683414"/>
            <a:ext cx="1437752" cy="449083"/>
          </a:xfrm>
          <a:custGeom>
            <a:avLst/>
            <a:gdLst/>
            <a:ahLst/>
            <a:cxnLst/>
            <a:rect r="r" b="b" t="t" l="l"/>
            <a:pathLst>
              <a:path h="449083" w="1437752">
                <a:moveTo>
                  <a:pt x="0" y="0"/>
                </a:moveTo>
                <a:lnTo>
                  <a:pt x="1437752" y="0"/>
                </a:lnTo>
                <a:lnTo>
                  <a:pt x="1437752" y="449082"/>
                </a:lnTo>
                <a:lnTo>
                  <a:pt x="0" y="449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0" t="-6276" r="-5880" b="-1255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58443" y="1028700"/>
            <a:ext cx="4936785" cy="3894631"/>
          </a:xfrm>
          <a:custGeom>
            <a:avLst/>
            <a:gdLst/>
            <a:ahLst/>
            <a:cxnLst/>
            <a:rect r="r" b="b" t="t" l="l"/>
            <a:pathLst>
              <a:path h="3894631" w="4936785">
                <a:moveTo>
                  <a:pt x="0" y="0"/>
                </a:moveTo>
                <a:lnTo>
                  <a:pt x="4936785" y="0"/>
                </a:lnTo>
                <a:lnTo>
                  <a:pt x="4936785" y="3894631"/>
                </a:lnTo>
                <a:lnTo>
                  <a:pt x="0" y="389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45" r="0" b="-444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58443" y="5172799"/>
            <a:ext cx="4936785" cy="4085501"/>
          </a:xfrm>
          <a:custGeom>
            <a:avLst/>
            <a:gdLst/>
            <a:ahLst/>
            <a:cxnLst/>
            <a:rect r="r" b="b" t="t" l="l"/>
            <a:pathLst>
              <a:path h="4085501" w="4936785">
                <a:moveTo>
                  <a:pt x="0" y="0"/>
                </a:moveTo>
                <a:lnTo>
                  <a:pt x="4936785" y="0"/>
                </a:lnTo>
                <a:lnTo>
                  <a:pt x="4936785" y="4085501"/>
                </a:lnTo>
                <a:lnTo>
                  <a:pt x="0" y="4085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4" t="-3732" r="-7495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83897" y="340755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83897" y="4049145"/>
            <a:ext cx="7691275" cy="1022568"/>
            <a:chOff x="0" y="0"/>
            <a:chExt cx="7745358" cy="1029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45357" cy="1029759"/>
            </a:xfrm>
            <a:custGeom>
              <a:avLst/>
              <a:gdLst/>
              <a:ahLst/>
              <a:cxnLst/>
              <a:rect r="r" b="b" t="t" l="l"/>
              <a:pathLst>
                <a:path h="1029759" w="7745357">
                  <a:moveTo>
                    <a:pt x="0" y="0"/>
                  </a:moveTo>
                  <a:lnTo>
                    <a:pt x="7745357" y="0"/>
                  </a:lnTo>
                  <a:lnTo>
                    <a:pt x="7745357" y="1029759"/>
                  </a:lnTo>
                  <a:lnTo>
                    <a:pt x="0" y="10297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7745358" cy="111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151A18"/>
                  </a:solidFill>
                  <a:latin typeface="Canva Sans"/>
                  <a:ea typeface="Canva Sans"/>
                </a:rPr>
                <a:t>  工作平面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17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3897" y="753387"/>
            <a:ext cx="5616715" cy="228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INVENTOR實作應用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0474" y="4111801"/>
            <a:ext cx="925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51A18"/>
                </a:solidFill>
                <a:latin typeface="Open Sans Bold"/>
              </a:rPr>
              <a:t>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6035" y="6318271"/>
            <a:ext cx="5989137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ea typeface="Open Sans"/>
              </a:rPr>
              <a:t>用於創建自定義的幾何平面，方便繪製草圖，也可以給不同角度、距離的平面做相對參照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97752" y="6594635"/>
            <a:ext cx="1241136" cy="1403707"/>
          </a:xfrm>
          <a:custGeom>
            <a:avLst/>
            <a:gdLst/>
            <a:ahLst/>
            <a:cxnLst/>
            <a:rect r="r" b="b" t="t" l="l"/>
            <a:pathLst>
              <a:path h="1403707" w="1241136">
                <a:moveTo>
                  <a:pt x="0" y="0"/>
                </a:moveTo>
                <a:lnTo>
                  <a:pt x="1241136" y="0"/>
                </a:lnTo>
                <a:lnTo>
                  <a:pt x="1241136" y="1403707"/>
                </a:lnTo>
                <a:lnTo>
                  <a:pt x="0" y="14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70" r="0" b="-567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253575" y="1028700"/>
            <a:ext cx="5541297" cy="3827216"/>
          </a:xfrm>
          <a:custGeom>
            <a:avLst/>
            <a:gdLst/>
            <a:ahLst/>
            <a:cxnLst/>
            <a:rect r="r" b="b" t="t" l="l"/>
            <a:pathLst>
              <a:path h="3827216" w="5541297">
                <a:moveTo>
                  <a:pt x="0" y="0"/>
                </a:moveTo>
                <a:lnTo>
                  <a:pt x="5541297" y="0"/>
                </a:lnTo>
                <a:lnTo>
                  <a:pt x="5541297" y="3827216"/>
                </a:lnTo>
                <a:lnTo>
                  <a:pt x="0" y="3827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37" t="0" r="-613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53575" y="5206517"/>
            <a:ext cx="5541297" cy="4051783"/>
          </a:xfrm>
          <a:custGeom>
            <a:avLst/>
            <a:gdLst/>
            <a:ahLst/>
            <a:cxnLst/>
            <a:rect r="r" b="b" t="t" l="l"/>
            <a:pathLst>
              <a:path h="4051783" w="5541297">
                <a:moveTo>
                  <a:pt x="0" y="0"/>
                </a:moveTo>
                <a:lnTo>
                  <a:pt x="5541297" y="0"/>
                </a:lnTo>
                <a:lnTo>
                  <a:pt x="5541297" y="4051783"/>
                </a:lnTo>
                <a:lnTo>
                  <a:pt x="0" y="4051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21" t="0" r="-2633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262496" y="2782541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980956" y="4934326"/>
            <a:ext cx="8278344" cy="4323974"/>
          </a:xfrm>
          <a:custGeom>
            <a:avLst/>
            <a:gdLst/>
            <a:ahLst/>
            <a:cxnLst/>
            <a:rect r="r" b="b" t="t" l="l"/>
            <a:pathLst>
              <a:path h="4323974" w="8278344">
                <a:moveTo>
                  <a:pt x="0" y="0"/>
                </a:moveTo>
                <a:lnTo>
                  <a:pt x="8278344" y="0"/>
                </a:lnTo>
                <a:lnTo>
                  <a:pt x="8278344" y="4323974"/>
                </a:lnTo>
                <a:lnTo>
                  <a:pt x="0" y="432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3" t="-1686" r="0" b="-266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7343" y="4934326"/>
            <a:ext cx="8146657" cy="4323974"/>
          </a:xfrm>
          <a:custGeom>
            <a:avLst/>
            <a:gdLst/>
            <a:ahLst/>
            <a:cxnLst/>
            <a:rect r="r" b="b" t="t" l="l"/>
            <a:pathLst>
              <a:path h="4323974" w="8146657">
                <a:moveTo>
                  <a:pt x="0" y="0"/>
                </a:moveTo>
                <a:lnTo>
                  <a:pt x="8146657" y="0"/>
                </a:lnTo>
                <a:lnTo>
                  <a:pt x="8146657" y="4323974"/>
                </a:lnTo>
                <a:lnTo>
                  <a:pt x="0" y="4323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0" t="0" r="-5249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83869" y="5026057"/>
            <a:ext cx="632935" cy="652540"/>
            <a:chOff x="0" y="0"/>
            <a:chExt cx="943492" cy="9727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3492" cy="972716"/>
            </a:xfrm>
            <a:custGeom>
              <a:avLst/>
              <a:gdLst/>
              <a:ahLst/>
              <a:cxnLst/>
              <a:rect r="r" b="b" t="t" l="l"/>
              <a:pathLst>
                <a:path h="972716" w="943492">
                  <a:moveTo>
                    <a:pt x="471746" y="0"/>
                  </a:moveTo>
                  <a:lnTo>
                    <a:pt x="563319" y="134019"/>
                  </a:lnTo>
                  <a:lnTo>
                    <a:pt x="707619" y="65160"/>
                  </a:lnTo>
                  <a:lnTo>
                    <a:pt x="721927" y="228427"/>
                  </a:lnTo>
                  <a:lnTo>
                    <a:pt x="880289" y="243179"/>
                  </a:lnTo>
                  <a:lnTo>
                    <a:pt x="813499" y="391948"/>
                  </a:lnTo>
                  <a:lnTo>
                    <a:pt x="943492" y="486358"/>
                  </a:lnTo>
                  <a:lnTo>
                    <a:pt x="813499" y="580768"/>
                  </a:lnTo>
                  <a:lnTo>
                    <a:pt x="880289" y="729537"/>
                  </a:lnTo>
                  <a:lnTo>
                    <a:pt x="721927" y="744289"/>
                  </a:lnTo>
                  <a:lnTo>
                    <a:pt x="707619" y="907556"/>
                  </a:lnTo>
                  <a:lnTo>
                    <a:pt x="563319" y="838697"/>
                  </a:lnTo>
                  <a:lnTo>
                    <a:pt x="471746" y="972716"/>
                  </a:lnTo>
                  <a:lnTo>
                    <a:pt x="380173" y="838697"/>
                  </a:lnTo>
                  <a:lnTo>
                    <a:pt x="235873" y="907556"/>
                  </a:lnTo>
                  <a:lnTo>
                    <a:pt x="221564" y="744289"/>
                  </a:lnTo>
                  <a:lnTo>
                    <a:pt x="63202" y="729537"/>
                  </a:lnTo>
                  <a:lnTo>
                    <a:pt x="129992" y="580768"/>
                  </a:lnTo>
                  <a:lnTo>
                    <a:pt x="0" y="486358"/>
                  </a:lnTo>
                  <a:lnTo>
                    <a:pt x="129992" y="391948"/>
                  </a:lnTo>
                  <a:lnTo>
                    <a:pt x="63202" y="243179"/>
                  </a:lnTo>
                  <a:lnTo>
                    <a:pt x="221564" y="228427"/>
                  </a:lnTo>
                  <a:lnTo>
                    <a:pt x="235873" y="65160"/>
                  </a:lnTo>
                  <a:lnTo>
                    <a:pt x="380173" y="134019"/>
                  </a:lnTo>
                  <a:lnTo>
                    <a:pt x="471746" y="0"/>
                  </a:lnTo>
                  <a:close/>
                </a:path>
              </a:pathLst>
            </a:custGeom>
            <a:solidFill>
              <a:srgbClr val="8C7E6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47421" y="113887"/>
              <a:ext cx="648650" cy="706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18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2496" y="981075"/>
            <a:ext cx="5047724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ea typeface="Open Sans Bold"/>
              </a:rPr>
              <a:t>作品零件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11885" y="3559024"/>
            <a:ext cx="279833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20" indent="-518160" lvl="1">
              <a:lnSpc>
                <a:spcPts val="6719"/>
              </a:lnSpc>
              <a:buAutoNum type="arabicPeriod" startAt="1"/>
            </a:pPr>
            <a:r>
              <a:rPr lang="en-US" sz="4800">
                <a:solidFill>
                  <a:srgbClr val="FFFFFF"/>
                </a:solidFill>
                <a:ea typeface="Open Sans"/>
              </a:rPr>
              <a:t>基座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340568" y="5026057"/>
            <a:ext cx="632935" cy="652540"/>
            <a:chOff x="0" y="0"/>
            <a:chExt cx="943492" cy="9727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3492" cy="972716"/>
            </a:xfrm>
            <a:custGeom>
              <a:avLst/>
              <a:gdLst/>
              <a:ahLst/>
              <a:cxnLst/>
              <a:rect r="r" b="b" t="t" l="l"/>
              <a:pathLst>
                <a:path h="972716" w="943492">
                  <a:moveTo>
                    <a:pt x="471746" y="0"/>
                  </a:moveTo>
                  <a:lnTo>
                    <a:pt x="563319" y="134019"/>
                  </a:lnTo>
                  <a:lnTo>
                    <a:pt x="707619" y="65160"/>
                  </a:lnTo>
                  <a:lnTo>
                    <a:pt x="721927" y="228427"/>
                  </a:lnTo>
                  <a:lnTo>
                    <a:pt x="880289" y="243179"/>
                  </a:lnTo>
                  <a:lnTo>
                    <a:pt x="813499" y="391948"/>
                  </a:lnTo>
                  <a:lnTo>
                    <a:pt x="943492" y="486358"/>
                  </a:lnTo>
                  <a:lnTo>
                    <a:pt x="813499" y="580768"/>
                  </a:lnTo>
                  <a:lnTo>
                    <a:pt x="880289" y="729537"/>
                  </a:lnTo>
                  <a:lnTo>
                    <a:pt x="721927" y="744289"/>
                  </a:lnTo>
                  <a:lnTo>
                    <a:pt x="707619" y="907556"/>
                  </a:lnTo>
                  <a:lnTo>
                    <a:pt x="563319" y="838697"/>
                  </a:lnTo>
                  <a:lnTo>
                    <a:pt x="471746" y="972716"/>
                  </a:lnTo>
                  <a:lnTo>
                    <a:pt x="380173" y="838697"/>
                  </a:lnTo>
                  <a:lnTo>
                    <a:pt x="235873" y="907556"/>
                  </a:lnTo>
                  <a:lnTo>
                    <a:pt x="221564" y="744289"/>
                  </a:lnTo>
                  <a:lnTo>
                    <a:pt x="63202" y="729537"/>
                  </a:lnTo>
                  <a:lnTo>
                    <a:pt x="129992" y="580768"/>
                  </a:lnTo>
                  <a:lnTo>
                    <a:pt x="0" y="486358"/>
                  </a:lnTo>
                  <a:lnTo>
                    <a:pt x="129992" y="391948"/>
                  </a:lnTo>
                  <a:lnTo>
                    <a:pt x="63202" y="243179"/>
                  </a:lnTo>
                  <a:lnTo>
                    <a:pt x="221564" y="228427"/>
                  </a:lnTo>
                  <a:lnTo>
                    <a:pt x="235873" y="65160"/>
                  </a:lnTo>
                  <a:lnTo>
                    <a:pt x="380173" y="134019"/>
                  </a:lnTo>
                  <a:lnTo>
                    <a:pt x="471746" y="0"/>
                  </a:lnTo>
                  <a:close/>
                </a:path>
              </a:pathLst>
            </a:custGeom>
            <a:solidFill>
              <a:srgbClr val="8C7E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47421" y="113887"/>
              <a:ext cx="648650" cy="706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2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720961" y="3559024"/>
            <a:ext cx="279833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</a:rPr>
              <a:t>2.牆體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262496" y="2782541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58700" y="4673331"/>
            <a:ext cx="7883067" cy="4408840"/>
          </a:xfrm>
          <a:custGeom>
            <a:avLst/>
            <a:gdLst/>
            <a:ahLst/>
            <a:cxnLst/>
            <a:rect r="r" b="b" t="t" l="l"/>
            <a:pathLst>
              <a:path h="4408840" w="7883067">
                <a:moveTo>
                  <a:pt x="0" y="0"/>
                </a:moveTo>
                <a:lnTo>
                  <a:pt x="7883067" y="0"/>
                </a:lnTo>
                <a:lnTo>
                  <a:pt x="7883067" y="4408840"/>
                </a:lnTo>
                <a:lnTo>
                  <a:pt x="0" y="4408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58" r="-193" b="-57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51655" y="4673331"/>
            <a:ext cx="3057997" cy="4408840"/>
          </a:xfrm>
          <a:custGeom>
            <a:avLst/>
            <a:gdLst/>
            <a:ahLst/>
            <a:cxnLst/>
            <a:rect r="r" b="b" t="t" l="l"/>
            <a:pathLst>
              <a:path h="4408840" w="3057997">
                <a:moveTo>
                  <a:pt x="0" y="0"/>
                </a:moveTo>
                <a:lnTo>
                  <a:pt x="3057997" y="0"/>
                </a:lnTo>
                <a:lnTo>
                  <a:pt x="3057997" y="4408840"/>
                </a:lnTo>
                <a:lnTo>
                  <a:pt x="0" y="440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667" t="-665" r="-3600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19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2496" y="981075"/>
            <a:ext cx="5047724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ea typeface="Open Sans Bold"/>
              </a:rPr>
              <a:t>作品零件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41477" y="3363566"/>
            <a:ext cx="711751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</a:rPr>
              <a:t>3.屋頂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050818" y="4817230"/>
            <a:ext cx="632935" cy="652540"/>
            <a:chOff x="0" y="0"/>
            <a:chExt cx="943492" cy="9727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3492" cy="972716"/>
            </a:xfrm>
            <a:custGeom>
              <a:avLst/>
              <a:gdLst/>
              <a:ahLst/>
              <a:cxnLst/>
              <a:rect r="r" b="b" t="t" l="l"/>
              <a:pathLst>
                <a:path h="972716" w="943492">
                  <a:moveTo>
                    <a:pt x="471746" y="0"/>
                  </a:moveTo>
                  <a:lnTo>
                    <a:pt x="563319" y="134019"/>
                  </a:lnTo>
                  <a:lnTo>
                    <a:pt x="707619" y="65160"/>
                  </a:lnTo>
                  <a:lnTo>
                    <a:pt x="721927" y="228427"/>
                  </a:lnTo>
                  <a:lnTo>
                    <a:pt x="880289" y="243179"/>
                  </a:lnTo>
                  <a:lnTo>
                    <a:pt x="813499" y="391948"/>
                  </a:lnTo>
                  <a:lnTo>
                    <a:pt x="943492" y="486358"/>
                  </a:lnTo>
                  <a:lnTo>
                    <a:pt x="813499" y="580768"/>
                  </a:lnTo>
                  <a:lnTo>
                    <a:pt x="880289" y="729537"/>
                  </a:lnTo>
                  <a:lnTo>
                    <a:pt x="721927" y="744289"/>
                  </a:lnTo>
                  <a:lnTo>
                    <a:pt x="707619" y="907556"/>
                  </a:lnTo>
                  <a:lnTo>
                    <a:pt x="563319" y="838697"/>
                  </a:lnTo>
                  <a:lnTo>
                    <a:pt x="471746" y="972716"/>
                  </a:lnTo>
                  <a:lnTo>
                    <a:pt x="380173" y="838697"/>
                  </a:lnTo>
                  <a:lnTo>
                    <a:pt x="235873" y="907556"/>
                  </a:lnTo>
                  <a:lnTo>
                    <a:pt x="221564" y="744289"/>
                  </a:lnTo>
                  <a:lnTo>
                    <a:pt x="63202" y="729537"/>
                  </a:lnTo>
                  <a:lnTo>
                    <a:pt x="129992" y="580768"/>
                  </a:lnTo>
                  <a:lnTo>
                    <a:pt x="0" y="486358"/>
                  </a:lnTo>
                  <a:lnTo>
                    <a:pt x="129992" y="391948"/>
                  </a:lnTo>
                  <a:lnTo>
                    <a:pt x="63202" y="243179"/>
                  </a:lnTo>
                  <a:lnTo>
                    <a:pt x="221564" y="228427"/>
                  </a:lnTo>
                  <a:lnTo>
                    <a:pt x="235873" y="65160"/>
                  </a:lnTo>
                  <a:lnTo>
                    <a:pt x="380173" y="134019"/>
                  </a:lnTo>
                  <a:lnTo>
                    <a:pt x="471746" y="0"/>
                  </a:lnTo>
                  <a:close/>
                </a:path>
              </a:pathLst>
            </a:custGeom>
            <a:solidFill>
              <a:srgbClr val="8C7E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47421" y="113887"/>
              <a:ext cx="648650" cy="706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44805" y="4817230"/>
            <a:ext cx="632935" cy="652540"/>
            <a:chOff x="0" y="0"/>
            <a:chExt cx="943492" cy="9727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3492" cy="972716"/>
            </a:xfrm>
            <a:custGeom>
              <a:avLst/>
              <a:gdLst/>
              <a:ahLst/>
              <a:cxnLst/>
              <a:rect r="r" b="b" t="t" l="l"/>
              <a:pathLst>
                <a:path h="972716" w="943492">
                  <a:moveTo>
                    <a:pt x="471746" y="0"/>
                  </a:moveTo>
                  <a:lnTo>
                    <a:pt x="563319" y="134019"/>
                  </a:lnTo>
                  <a:lnTo>
                    <a:pt x="707619" y="65160"/>
                  </a:lnTo>
                  <a:lnTo>
                    <a:pt x="721927" y="228427"/>
                  </a:lnTo>
                  <a:lnTo>
                    <a:pt x="880289" y="243179"/>
                  </a:lnTo>
                  <a:lnTo>
                    <a:pt x="813499" y="391948"/>
                  </a:lnTo>
                  <a:lnTo>
                    <a:pt x="943492" y="486358"/>
                  </a:lnTo>
                  <a:lnTo>
                    <a:pt x="813499" y="580768"/>
                  </a:lnTo>
                  <a:lnTo>
                    <a:pt x="880289" y="729537"/>
                  </a:lnTo>
                  <a:lnTo>
                    <a:pt x="721927" y="744289"/>
                  </a:lnTo>
                  <a:lnTo>
                    <a:pt x="707619" y="907556"/>
                  </a:lnTo>
                  <a:lnTo>
                    <a:pt x="563319" y="838697"/>
                  </a:lnTo>
                  <a:lnTo>
                    <a:pt x="471746" y="972716"/>
                  </a:lnTo>
                  <a:lnTo>
                    <a:pt x="380173" y="838697"/>
                  </a:lnTo>
                  <a:lnTo>
                    <a:pt x="235873" y="907556"/>
                  </a:lnTo>
                  <a:lnTo>
                    <a:pt x="221564" y="744289"/>
                  </a:lnTo>
                  <a:lnTo>
                    <a:pt x="63202" y="729537"/>
                  </a:lnTo>
                  <a:lnTo>
                    <a:pt x="129992" y="580768"/>
                  </a:lnTo>
                  <a:lnTo>
                    <a:pt x="0" y="486358"/>
                  </a:lnTo>
                  <a:lnTo>
                    <a:pt x="129992" y="391948"/>
                  </a:lnTo>
                  <a:lnTo>
                    <a:pt x="63202" y="243179"/>
                  </a:lnTo>
                  <a:lnTo>
                    <a:pt x="221564" y="228427"/>
                  </a:lnTo>
                  <a:lnTo>
                    <a:pt x="235873" y="65160"/>
                  </a:lnTo>
                  <a:lnTo>
                    <a:pt x="380173" y="134019"/>
                  </a:lnTo>
                  <a:lnTo>
                    <a:pt x="471746" y="0"/>
                  </a:lnTo>
                  <a:close/>
                </a:path>
              </a:pathLst>
            </a:custGeom>
            <a:solidFill>
              <a:srgbClr val="8C7E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47421" y="113887"/>
              <a:ext cx="648650" cy="706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4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021897" y="3363566"/>
            <a:ext cx="711751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</a:rPr>
              <a:t>4.門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9" t="-6363" r="-11210" b="-1066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7987363" y="9977648"/>
            <a:ext cx="23132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69783" y="8822456"/>
            <a:ext cx="5748434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ea typeface="Open Sans Bold"/>
              </a:rPr>
              <a:t>成品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54178" y="1250430"/>
            <a:ext cx="7011304" cy="4100035"/>
            <a:chOff x="0" y="0"/>
            <a:chExt cx="9348405" cy="546671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837" t="0" r="837" b="0"/>
            <a:stretch>
              <a:fillRect/>
            </a:stretch>
          </p:blipFill>
          <p:spPr>
            <a:xfrm flipH="false" flipV="false">
              <a:off x="0" y="0"/>
              <a:ext cx="9348405" cy="546671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344227" y="1250430"/>
            <a:ext cx="7915073" cy="4096407"/>
            <a:chOff x="0" y="0"/>
            <a:chExt cx="10553430" cy="546187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939" r="0" b="939"/>
            <a:stretch>
              <a:fillRect/>
            </a:stretch>
          </p:blipFill>
          <p:spPr>
            <a:xfrm flipH="false" flipV="false">
              <a:off x="0" y="0"/>
              <a:ext cx="10553430" cy="5461876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>
            <a:off x="10285294" y="842766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954178" y="5768450"/>
            <a:ext cx="7011304" cy="3867821"/>
            <a:chOff x="0" y="0"/>
            <a:chExt cx="9348405" cy="515709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7025" r="0" b="7025"/>
            <a:stretch>
              <a:fillRect/>
            </a:stretch>
          </p:blipFill>
          <p:spPr>
            <a:xfrm flipH="false" flipV="false">
              <a:off x="0" y="0"/>
              <a:ext cx="9348405" cy="5157095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5294" y="6910385"/>
            <a:ext cx="5748434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ea typeface="Open Sans Bold"/>
              </a:rPr>
              <a:t>作品組裝圖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83897" y="340755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114898" y="4247600"/>
            <a:ext cx="807124" cy="8071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14898" y="6654478"/>
            <a:ext cx="807124" cy="8071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144000" y="1028700"/>
            <a:ext cx="8171453" cy="4233492"/>
          </a:xfrm>
          <a:custGeom>
            <a:avLst/>
            <a:gdLst/>
            <a:ahLst/>
            <a:cxnLst/>
            <a:rect r="r" b="b" t="t" l="l"/>
            <a:pathLst>
              <a:path h="4233492" w="8171453">
                <a:moveTo>
                  <a:pt x="0" y="0"/>
                </a:moveTo>
                <a:lnTo>
                  <a:pt x="8171453" y="0"/>
                </a:lnTo>
                <a:lnTo>
                  <a:pt x="8171453" y="4233492"/>
                </a:lnTo>
                <a:lnTo>
                  <a:pt x="0" y="4233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683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5143500"/>
            <a:ext cx="8171453" cy="4114800"/>
          </a:xfrm>
          <a:custGeom>
            <a:avLst/>
            <a:gdLst/>
            <a:ahLst/>
            <a:cxnLst/>
            <a:rect r="r" b="b" t="t" l="l"/>
            <a:pathLst>
              <a:path h="4114800" w="8171453">
                <a:moveTo>
                  <a:pt x="0" y="0"/>
                </a:moveTo>
                <a:lnTo>
                  <a:pt x="8171453" y="0"/>
                </a:lnTo>
                <a:lnTo>
                  <a:pt x="81714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6" t="0" r="-223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21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14898" y="1703968"/>
            <a:ext cx="5104416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ea typeface="Open Sans Bold"/>
              </a:rPr>
              <a:t>作品組裝圖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42394" y="4446344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25746" y="4344140"/>
            <a:ext cx="472671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ea typeface="Open Sans"/>
              </a:rPr>
              <a:t>建築採左右前後對稱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42394" y="6853222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25746" y="6751018"/>
            <a:ext cx="512147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Open Sans"/>
                <a:ea typeface="Open Sans"/>
              </a:rPr>
              <a:t>利用約30種不同零件組成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2589451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051293" y="3301377"/>
            <a:ext cx="12185414" cy="5780794"/>
          </a:xfrm>
          <a:custGeom>
            <a:avLst/>
            <a:gdLst/>
            <a:ahLst/>
            <a:cxnLst/>
            <a:rect r="r" b="b" t="t" l="l"/>
            <a:pathLst>
              <a:path h="5780794" w="12185414">
                <a:moveTo>
                  <a:pt x="0" y="0"/>
                </a:moveTo>
                <a:lnTo>
                  <a:pt x="12185414" y="0"/>
                </a:lnTo>
                <a:lnTo>
                  <a:pt x="12185414" y="5780794"/>
                </a:lnTo>
                <a:lnTo>
                  <a:pt x="0" y="578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72174"/>
            <a:ext cx="7606145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作品爆炸圖_牆體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2589451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758" t="0" r="2364" b="0"/>
          <a:stretch>
            <a:fillRect/>
          </a:stretch>
        </p:blipFill>
        <p:spPr>
          <a:xfrm flipH="false" flipV="false" rot="0">
            <a:off x="3577458" y="2842462"/>
            <a:ext cx="11324839" cy="641583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72174"/>
            <a:ext cx="7606145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作品爆炸圖_牆體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2589451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234143" y="2992233"/>
            <a:ext cx="8189316" cy="6266067"/>
          </a:xfrm>
          <a:custGeom>
            <a:avLst/>
            <a:gdLst/>
            <a:ahLst/>
            <a:cxnLst/>
            <a:rect r="r" b="b" t="t" l="l"/>
            <a:pathLst>
              <a:path h="6266067" w="8189316">
                <a:moveTo>
                  <a:pt x="0" y="0"/>
                </a:moveTo>
                <a:lnTo>
                  <a:pt x="8189316" y="0"/>
                </a:lnTo>
                <a:lnTo>
                  <a:pt x="8189316" y="6266067"/>
                </a:lnTo>
                <a:lnTo>
                  <a:pt x="0" y="6266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72174"/>
            <a:ext cx="7373931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作品爆炸圖_基座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2589451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5916"/>
          <a:stretch>
            <a:fillRect/>
          </a:stretch>
        </p:blipFill>
        <p:spPr>
          <a:xfrm flipH="false" flipV="false" rot="0">
            <a:off x="3040515" y="3085273"/>
            <a:ext cx="12206970" cy="61730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"/>
              </a:rPr>
              <a:t>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72174"/>
            <a:ext cx="7373931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作品爆炸圖_基座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2589451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144538" y="2995985"/>
            <a:ext cx="7998924" cy="6262315"/>
          </a:xfrm>
          <a:custGeom>
            <a:avLst/>
            <a:gdLst/>
            <a:ahLst/>
            <a:cxnLst/>
            <a:rect r="r" b="b" t="t" l="l"/>
            <a:pathLst>
              <a:path h="6262315" w="7998924">
                <a:moveTo>
                  <a:pt x="0" y="0"/>
                </a:moveTo>
                <a:lnTo>
                  <a:pt x="7998924" y="0"/>
                </a:lnTo>
                <a:lnTo>
                  <a:pt x="7998924" y="6262315"/>
                </a:lnTo>
                <a:lnTo>
                  <a:pt x="0" y="6262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03" t="-8052" r="-363" b="-735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26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72174"/>
            <a:ext cx="8256344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作品爆炸圖_屋頂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2589451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6718" r="0" b="16718"/>
          <a:stretch>
            <a:fillRect/>
          </a:stretch>
        </p:blipFill>
        <p:spPr>
          <a:xfrm flipH="false" flipV="false" rot="0">
            <a:off x="3847602" y="2911632"/>
            <a:ext cx="10592797" cy="595844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27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72174"/>
            <a:ext cx="8256344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作品爆炸圖_屋頂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492513" y="3008863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492513" y="4029329"/>
            <a:ext cx="807124" cy="8071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92513" y="5750854"/>
            <a:ext cx="807124" cy="8071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92513" y="7472378"/>
            <a:ext cx="807124" cy="8071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49747" y="2739765"/>
            <a:ext cx="11588507" cy="6518535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12027073" y="1722664"/>
            <a:ext cx="1175336" cy="661126"/>
          </a:xfrm>
          <a:custGeom>
            <a:avLst/>
            <a:gdLst/>
            <a:ahLst/>
            <a:cxnLst/>
            <a:rect r="r" b="b" t="t" l="l"/>
            <a:pathLst>
              <a:path h="661126" w="1175336">
                <a:moveTo>
                  <a:pt x="0" y="0"/>
                </a:moveTo>
                <a:lnTo>
                  <a:pt x="1175336" y="0"/>
                </a:lnTo>
                <a:lnTo>
                  <a:pt x="1175336" y="661127"/>
                </a:lnTo>
                <a:lnTo>
                  <a:pt x="0" y="661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10396" y="1902811"/>
            <a:ext cx="373963" cy="300832"/>
          </a:xfrm>
          <a:custGeom>
            <a:avLst/>
            <a:gdLst/>
            <a:ahLst/>
            <a:cxnLst/>
            <a:rect r="r" b="b" t="t" l="l"/>
            <a:pathLst>
              <a:path h="300832" w="373963">
                <a:moveTo>
                  <a:pt x="0" y="0"/>
                </a:moveTo>
                <a:lnTo>
                  <a:pt x="373962" y="0"/>
                </a:lnTo>
                <a:lnTo>
                  <a:pt x="373962" y="300832"/>
                </a:lnTo>
                <a:lnTo>
                  <a:pt x="0" y="300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674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28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96981" y="582066"/>
            <a:ext cx="5094038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ea typeface="Open Sans Bold"/>
              </a:rPr>
              <a:t>創意與原創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49747" y="1864711"/>
            <a:ext cx="1158850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DE59"/>
                </a:solidFill>
                <a:latin typeface="Open Sans"/>
              </a:rPr>
              <a:t>Inventor Export &gt;&gt; .obj + .mtl &gt;&gt;      Blender &gt;&gt; .fbx &gt;&gt;       Unity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433372" y="2449381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968249" y="3497616"/>
          <a:ext cx="12351501" cy="5163166"/>
        </p:xfrm>
        <a:graphic>
          <a:graphicData uri="http://schemas.openxmlformats.org/drawingml/2006/table">
            <a:tbl>
              <a:tblPr/>
              <a:tblGrid>
                <a:gridCol w="4181978"/>
                <a:gridCol w="8169523"/>
              </a:tblGrid>
              <a:tr h="11781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a typeface="Open Sans Bold"/>
                        </a:rPr>
                        <a:t>建築模型 創意發想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CA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a typeface="Open Sans"/>
                        </a:rPr>
                        <a:t>黃威穎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4070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a typeface="Open Sans Bold"/>
                        </a:rPr>
                        <a:t>作品爆炸圖 組裝圖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CA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a typeface="Open Sans"/>
                        </a:rPr>
                        <a:t>楊涵綸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288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a typeface="Open Sans Bold"/>
                        </a:rPr>
                        <a:t>簡報製作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CA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a typeface="Open Sans"/>
                        </a:rPr>
                        <a:t>黃威穎 楊涵綸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288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a typeface="Open Sans Bold"/>
                        </a:rPr>
                        <a:t>上台報告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CA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a typeface="Open Sans"/>
                        </a:rPr>
                        <a:t>黃威穎 楊涵綸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29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18336" y="981075"/>
            <a:ext cx="4651329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9"/>
              </a:lnSpc>
            </a:pPr>
            <a:r>
              <a:rPr lang="en-US" sz="6999">
                <a:solidFill>
                  <a:srgbClr val="FFFFFF"/>
                </a:solidFill>
                <a:ea typeface="Open Sans Bold"/>
              </a:rPr>
              <a:t>分工表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2499039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3069538"/>
            <a:ext cx="4386497" cy="1112282"/>
            <a:chOff x="0" y="0"/>
            <a:chExt cx="1155292" cy="2929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5291" cy="292947"/>
            </a:xfrm>
            <a:custGeom>
              <a:avLst/>
              <a:gdLst/>
              <a:ahLst/>
              <a:cxnLst/>
              <a:rect r="r" b="b" t="t" l="l"/>
              <a:pathLst>
                <a:path h="292947" w="1155291">
                  <a:moveTo>
                    <a:pt x="90012" y="0"/>
                  </a:moveTo>
                  <a:lnTo>
                    <a:pt x="1065279" y="0"/>
                  </a:lnTo>
                  <a:cubicBezTo>
                    <a:pt x="1114992" y="0"/>
                    <a:pt x="1155291" y="40300"/>
                    <a:pt x="1155291" y="90012"/>
                  </a:cubicBezTo>
                  <a:lnTo>
                    <a:pt x="1155291" y="202935"/>
                  </a:lnTo>
                  <a:cubicBezTo>
                    <a:pt x="1155291" y="226807"/>
                    <a:pt x="1145808" y="249702"/>
                    <a:pt x="1128928" y="266583"/>
                  </a:cubicBezTo>
                  <a:cubicBezTo>
                    <a:pt x="1112047" y="283463"/>
                    <a:pt x="1089152" y="292947"/>
                    <a:pt x="1065279" y="292947"/>
                  </a:cubicBezTo>
                  <a:lnTo>
                    <a:pt x="90012" y="292947"/>
                  </a:lnTo>
                  <a:cubicBezTo>
                    <a:pt x="40300" y="292947"/>
                    <a:pt x="0" y="252647"/>
                    <a:pt x="0" y="202935"/>
                  </a:cubicBezTo>
                  <a:lnTo>
                    <a:pt x="0" y="90012"/>
                  </a:lnTo>
                  <a:cubicBezTo>
                    <a:pt x="0" y="40300"/>
                    <a:pt x="40300" y="0"/>
                    <a:pt x="90012" y="0"/>
                  </a:cubicBezTo>
                  <a:close/>
                </a:path>
              </a:pathLst>
            </a:custGeom>
            <a:solidFill>
              <a:srgbClr val="B7C6D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155292" cy="359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ea typeface="Canva Sans"/>
                </a:rPr>
                <a:t>歷史文化的吸引力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582439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ea typeface="Open Sans Bold"/>
              </a:rPr>
              <a:t>動機與理念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4583" y="5220392"/>
            <a:ext cx="849290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ea typeface="Open Sans"/>
              </a:rPr>
              <a:t>影集《維京傳奇》中維京民族生活的重現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ea typeface="Open Sans"/>
              </a:rPr>
              <a:t>遊戲《刺客教條：維京紀元》中的壯觀建築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5242736"/>
            <a:ext cx="4386497" cy="1112282"/>
            <a:chOff x="0" y="0"/>
            <a:chExt cx="1155292" cy="2929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5291" cy="292947"/>
            </a:xfrm>
            <a:custGeom>
              <a:avLst/>
              <a:gdLst/>
              <a:ahLst/>
              <a:cxnLst/>
              <a:rect r="r" b="b" t="t" l="l"/>
              <a:pathLst>
                <a:path h="292947" w="1155291">
                  <a:moveTo>
                    <a:pt x="90012" y="0"/>
                  </a:moveTo>
                  <a:lnTo>
                    <a:pt x="1065279" y="0"/>
                  </a:lnTo>
                  <a:cubicBezTo>
                    <a:pt x="1114992" y="0"/>
                    <a:pt x="1155291" y="40300"/>
                    <a:pt x="1155291" y="90012"/>
                  </a:cubicBezTo>
                  <a:lnTo>
                    <a:pt x="1155291" y="202935"/>
                  </a:lnTo>
                  <a:cubicBezTo>
                    <a:pt x="1155291" y="226807"/>
                    <a:pt x="1145808" y="249702"/>
                    <a:pt x="1128928" y="266583"/>
                  </a:cubicBezTo>
                  <a:cubicBezTo>
                    <a:pt x="1112047" y="283463"/>
                    <a:pt x="1089152" y="292947"/>
                    <a:pt x="1065279" y="292947"/>
                  </a:cubicBezTo>
                  <a:lnTo>
                    <a:pt x="90012" y="292947"/>
                  </a:lnTo>
                  <a:cubicBezTo>
                    <a:pt x="40300" y="292947"/>
                    <a:pt x="0" y="252647"/>
                    <a:pt x="0" y="202935"/>
                  </a:cubicBezTo>
                  <a:lnTo>
                    <a:pt x="0" y="90012"/>
                  </a:lnTo>
                  <a:cubicBezTo>
                    <a:pt x="0" y="40300"/>
                    <a:pt x="40300" y="0"/>
                    <a:pt x="90012" y="0"/>
                  </a:cubicBezTo>
                  <a:close/>
                </a:path>
              </a:pathLst>
            </a:custGeom>
            <a:solidFill>
              <a:srgbClr val="B7C6D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155292" cy="359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ea typeface="Canva Sans"/>
                </a:rPr>
                <a:t>現代多媒體的啟發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7462855"/>
            <a:ext cx="4386497" cy="1112282"/>
            <a:chOff x="0" y="0"/>
            <a:chExt cx="1155292" cy="2929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5291" cy="292947"/>
            </a:xfrm>
            <a:custGeom>
              <a:avLst/>
              <a:gdLst/>
              <a:ahLst/>
              <a:cxnLst/>
              <a:rect r="r" b="b" t="t" l="l"/>
              <a:pathLst>
                <a:path h="292947" w="1155291">
                  <a:moveTo>
                    <a:pt x="90012" y="0"/>
                  </a:moveTo>
                  <a:lnTo>
                    <a:pt x="1065279" y="0"/>
                  </a:lnTo>
                  <a:cubicBezTo>
                    <a:pt x="1114992" y="0"/>
                    <a:pt x="1155291" y="40300"/>
                    <a:pt x="1155291" y="90012"/>
                  </a:cubicBezTo>
                  <a:lnTo>
                    <a:pt x="1155291" y="202935"/>
                  </a:lnTo>
                  <a:cubicBezTo>
                    <a:pt x="1155291" y="226807"/>
                    <a:pt x="1145808" y="249702"/>
                    <a:pt x="1128928" y="266583"/>
                  </a:cubicBezTo>
                  <a:cubicBezTo>
                    <a:pt x="1112047" y="283463"/>
                    <a:pt x="1089152" y="292947"/>
                    <a:pt x="1065279" y="292947"/>
                  </a:cubicBezTo>
                  <a:lnTo>
                    <a:pt x="90012" y="292947"/>
                  </a:lnTo>
                  <a:cubicBezTo>
                    <a:pt x="40300" y="292947"/>
                    <a:pt x="0" y="252647"/>
                    <a:pt x="0" y="202935"/>
                  </a:cubicBezTo>
                  <a:lnTo>
                    <a:pt x="0" y="90012"/>
                  </a:lnTo>
                  <a:cubicBezTo>
                    <a:pt x="0" y="40300"/>
                    <a:pt x="40300" y="0"/>
                    <a:pt x="90012" y="0"/>
                  </a:cubicBezTo>
                  <a:close/>
                </a:path>
              </a:pathLst>
            </a:custGeom>
            <a:solidFill>
              <a:srgbClr val="B7C6D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155292" cy="359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ea typeface="Canva Sans"/>
                </a:rPr>
                <a:t>創意與應用價值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934583" y="2766207"/>
            <a:ext cx="8121359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ea typeface="Open Sans"/>
              </a:rPr>
              <a:t>長屋是北歐維京人的主要建築形式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ea typeface="Open Sans"/>
              </a:rPr>
              <a:t>維京</a:t>
            </a:r>
            <a:r>
              <a:rPr lang="en-US" sz="3200">
                <a:solidFill>
                  <a:srgbClr val="FFFFFF"/>
                </a:solidFill>
                <a:latin typeface="Open Sans"/>
                <a:ea typeface="Open Sans"/>
              </a:rPr>
              <a:t>時代大致從公元8世紀末到11世紀初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ea typeface="Open Sans"/>
              </a:rPr>
              <a:t>維京民族</a:t>
            </a:r>
            <a:r>
              <a:rPr lang="en-US" sz="3200">
                <a:solidFill>
                  <a:srgbClr val="FFFFFF"/>
                </a:solidFill>
                <a:ea typeface="Open Sans"/>
              </a:rPr>
              <a:t>以航海技術和探索精神聞名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34583" y="7297746"/>
            <a:ext cx="9119245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ea typeface="Open Sans"/>
              </a:rPr>
              <a:t>異國獨特風格，臺灣人平時看不到這種建築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</a:rPr>
              <a:t>希望通過此專案創建有質感量的3D模型，應用於歷史重現或遊戲開發等領域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30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16230600" cy="8229600"/>
            <a:chOff x="0" y="0"/>
            <a:chExt cx="21640800" cy="109728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1939" r="0" b="1939"/>
            <a:stretch>
              <a:fillRect/>
            </a:stretch>
          </p:blipFill>
          <p:spPr>
            <a:xfrm flipH="false" flipV="false">
              <a:off x="0" y="0"/>
              <a:ext cx="21640800" cy="10972800"/>
            </a:xfrm>
            <a:prstGeom prst="rect">
              <a:avLst/>
            </a:prstGeom>
          </p:spPr>
        </p:pic>
      </p:grpSp>
      <p:sp>
        <p:nvSpPr>
          <p:cNvPr name="AutoShape 8" id="8"/>
          <p:cNvSpPr/>
          <p:nvPr/>
        </p:nvSpPr>
        <p:spPr>
          <a:xfrm>
            <a:off x="8405900" y="5956484"/>
            <a:ext cx="13830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282624" y="2501439"/>
            <a:ext cx="5474824" cy="309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29"/>
              </a:lnSpc>
            </a:pPr>
            <a:r>
              <a:rPr lang="en-US" sz="10734">
                <a:solidFill>
                  <a:srgbClr val="FFFFFF"/>
                </a:solidFill>
                <a:latin typeface="Open Sans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769" t="88" r="2097" b="0"/>
          <a:stretch>
            <a:fillRect/>
          </a:stretch>
        </p:blipFill>
        <p:spPr>
          <a:xfrm flipH="false" flipV="false" rot="0">
            <a:off x="2417477" y="1028700"/>
            <a:ext cx="13453045" cy="794742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24155" y="9044071"/>
            <a:ext cx="343969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DAD3D1"/>
                </a:solidFill>
                <a:latin typeface="Canva Sans"/>
                <a:hlinkClick r:id="rId5" tooltip="https://youtu.be/AmMfuS8kGtU?si=fpo7FM0cTCV8c4Em"/>
              </a:rPr>
              <a:t>Vikings: The Great Halls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4122196"/>
            <a:ext cx="8115300" cy="3439485"/>
          </a:xfrm>
          <a:custGeom>
            <a:avLst/>
            <a:gdLst/>
            <a:ahLst/>
            <a:cxnLst/>
            <a:rect r="r" b="b" t="t" l="l"/>
            <a:pathLst>
              <a:path h="3439485" w="8115300">
                <a:moveTo>
                  <a:pt x="0" y="0"/>
                </a:moveTo>
                <a:lnTo>
                  <a:pt x="8115300" y="0"/>
                </a:lnTo>
                <a:lnTo>
                  <a:pt x="8115300" y="3439484"/>
                </a:lnTo>
                <a:lnTo>
                  <a:pt x="0" y="3439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4" t="-4535" r="0" b="-1001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278327" y="3331316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29259"/>
            <a:ext cx="7140002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611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ea typeface="Canva Sans"/>
              </a:rPr>
              <a:t>長屋建築是維京部落中的</a:t>
            </a:r>
            <a:r>
              <a:rPr lang="en-US" sz="3599">
                <a:solidFill>
                  <a:srgbClr val="FF3131"/>
                </a:solidFill>
                <a:ea typeface="Canva Sans"/>
              </a:rPr>
              <a:t>中央活動中心、王座室</a:t>
            </a:r>
            <a:r>
              <a:rPr lang="en-US" sz="3599">
                <a:solidFill>
                  <a:srgbClr val="FFFFFF"/>
                </a:solidFill>
                <a:ea typeface="Canva Sans"/>
              </a:rPr>
              <a:t>，也是與其他部落結盟的地方以及進行各種宗教儀式，使長屋成為一個多功能的建築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8327" y="1813352"/>
            <a:ext cx="6667121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ea typeface="Open Sans Bold"/>
              </a:rPr>
              <a:t>文化與建築介紹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278327" y="3331316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100709"/>
            <a:ext cx="8115300" cy="4309423"/>
          </a:xfrm>
          <a:custGeom>
            <a:avLst/>
            <a:gdLst/>
            <a:ahLst/>
            <a:cxnLst/>
            <a:rect r="r" b="b" t="t" l="l"/>
            <a:pathLst>
              <a:path h="4309423" w="8115300">
                <a:moveTo>
                  <a:pt x="0" y="0"/>
                </a:moveTo>
                <a:lnTo>
                  <a:pt x="8115300" y="0"/>
                </a:lnTo>
                <a:lnTo>
                  <a:pt x="8115300" y="4309423"/>
                </a:lnTo>
                <a:lnTo>
                  <a:pt x="0" y="4309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63" r="0" b="-296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29259"/>
            <a:ext cx="6916749" cy="457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611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ea typeface="Canva Sans"/>
              </a:rPr>
              <a:t>長屋的結構設計主要考慮到耐用性和適應北歐寒冷氣候的能力，需要</a:t>
            </a:r>
            <a:r>
              <a:rPr lang="en-US" sz="3599">
                <a:solidFill>
                  <a:srgbClr val="FF3131"/>
                </a:solidFill>
                <a:ea typeface="Canva Sans"/>
              </a:rPr>
              <a:t>堅固的木梁和柱子</a:t>
            </a:r>
            <a:r>
              <a:rPr lang="en-US" sz="3599">
                <a:solidFill>
                  <a:srgbClr val="FFFFFF"/>
                </a:solidFill>
                <a:ea typeface="Canva Sans"/>
              </a:rPr>
              <a:t>來承受重壓和強風，而</a:t>
            </a:r>
            <a:r>
              <a:rPr lang="en-US" sz="3599">
                <a:solidFill>
                  <a:srgbClr val="FF3131"/>
                </a:solidFill>
                <a:ea typeface="Canva Sans"/>
              </a:rPr>
              <a:t>斜屋頂</a:t>
            </a:r>
            <a:r>
              <a:rPr lang="en-US" sz="3599">
                <a:solidFill>
                  <a:srgbClr val="FFFFFF"/>
                </a:solidFill>
                <a:ea typeface="Canva Sans"/>
              </a:rPr>
              <a:t>設計能有效地排水，防止積雪和雨水的壓力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8327" y="1813352"/>
            <a:ext cx="6667121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ea typeface="Open Sans Bold"/>
              </a:rPr>
              <a:t>文化與建築介紹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278327" y="3331316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036536"/>
            <a:ext cx="8115300" cy="4309423"/>
          </a:xfrm>
          <a:custGeom>
            <a:avLst/>
            <a:gdLst/>
            <a:ahLst/>
            <a:cxnLst/>
            <a:rect r="r" b="b" t="t" l="l"/>
            <a:pathLst>
              <a:path h="4309423" w="8115300">
                <a:moveTo>
                  <a:pt x="0" y="0"/>
                </a:moveTo>
                <a:lnTo>
                  <a:pt x="8115300" y="0"/>
                </a:lnTo>
                <a:lnTo>
                  <a:pt x="8115300" y="4309423"/>
                </a:lnTo>
                <a:lnTo>
                  <a:pt x="0" y="4309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63" r="0" b="-296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65086"/>
            <a:ext cx="7288291" cy="30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611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ea typeface="Canva Sans"/>
              </a:rPr>
              <a:t>長屋的內部設計通常包含一個</a:t>
            </a:r>
            <a:r>
              <a:rPr lang="en-US" sz="3599">
                <a:solidFill>
                  <a:srgbClr val="FF3131"/>
                </a:solidFill>
                <a:ea typeface="Canva Sans"/>
              </a:rPr>
              <a:t>中央火爐或火坑</a:t>
            </a:r>
            <a:r>
              <a:rPr lang="en-US" sz="3599">
                <a:solidFill>
                  <a:srgbClr val="FFFFFF"/>
                </a:solidFill>
                <a:ea typeface="Canva Sans"/>
              </a:rPr>
              <a:t>，用於取暖和烹飪。這樣的設計在寒冷的北歐地區尤為重要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8327" y="1813352"/>
            <a:ext cx="6667121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ea typeface="Open Sans Bold"/>
              </a:rPr>
              <a:t>文化與建築介紹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83897" y="340755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83897" y="4049145"/>
            <a:ext cx="7691275" cy="1022568"/>
            <a:chOff x="0" y="0"/>
            <a:chExt cx="7745358" cy="1029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45357" cy="1029759"/>
            </a:xfrm>
            <a:custGeom>
              <a:avLst/>
              <a:gdLst/>
              <a:ahLst/>
              <a:cxnLst/>
              <a:rect r="r" b="b" t="t" l="l"/>
              <a:pathLst>
                <a:path h="1029759" w="7745357">
                  <a:moveTo>
                    <a:pt x="0" y="0"/>
                  </a:moveTo>
                  <a:lnTo>
                    <a:pt x="7745357" y="0"/>
                  </a:lnTo>
                  <a:lnTo>
                    <a:pt x="7745357" y="1029759"/>
                  </a:lnTo>
                  <a:lnTo>
                    <a:pt x="0" y="10297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7745358" cy="111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151A18"/>
                  </a:solidFill>
                  <a:latin typeface="Canva Sans"/>
                  <a:ea typeface="Canva Sans"/>
                </a:rPr>
                <a:t>  拔模擠出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951749" y="5656472"/>
            <a:ext cx="4243784" cy="3864531"/>
          </a:xfrm>
          <a:custGeom>
            <a:avLst/>
            <a:gdLst/>
            <a:ahLst/>
            <a:cxnLst/>
            <a:rect r="r" b="b" t="t" l="l"/>
            <a:pathLst>
              <a:path h="3864531" w="4243784">
                <a:moveTo>
                  <a:pt x="0" y="0"/>
                </a:moveTo>
                <a:lnTo>
                  <a:pt x="4243784" y="0"/>
                </a:lnTo>
                <a:lnTo>
                  <a:pt x="4243784" y="3864531"/>
                </a:lnTo>
                <a:lnTo>
                  <a:pt x="0" y="386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77" r="-2735" b="-678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3897" y="6166969"/>
            <a:ext cx="1298437" cy="1651873"/>
          </a:xfrm>
          <a:custGeom>
            <a:avLst/>
            <a:gdLst/>
            <a:ahLst/>
            <a:cxnLst/>
            <a:rect r="r" b="b" t="t" l="l"/>
            <a:pathLst>
              <a:path h="1651873" w="1298437">
                <a:moveTo>
                  <a:pt x="0" y="0"/>
                </a:moveTo>
                <a:lnTo>
                  <a:pt x="1298437" y="0"/>
                </a:lnTo>
                <a:lnTo>
                  <a:pt x="1298437" y="1651873"/>
                </a:lnTo>
                <a:lnTo>
                  <a:pt x="0" y="165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2" t="0" r="-2432" b="-550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51749" y="1304642"/>
            <a:ext cx="4243784" cy="3838858"/>
          </a:xfrm>
          <a:custGeom>
            <a:avLst/>
            <a:gdLst/>
            <a:ahLst/>
            <a:cxnLst/>
            <a:rect r="r" b="b" t="t" l="l"/>
            <a:pathLst>
              <a:path h="3838858" w="4243784">
                <a:moveTo>
                  <a:pt x="0" y="0"/>
                </a:moveTo>
                <a:lnTo>
                  <a:pt x="4243784" y="0"/>
                </a:lnTo>
                <a:lnTo>
                  <a:pt x="4243784" y="3838858"/>
                </a:lnTo>
                <a:lnTo>
                  <a:pt x="0" y="3838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5" t="-8857" r="-1315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3897" y="753387"/>
            <a:ext cx="5616715" cy="228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INVENTOR實作應用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70474" y="4111801"/>
            <a:ext cx="925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51A18"/>
                </a:solidFill>
                <a:latin typeface="Open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71806" y="6333776"/>
            <a:ext cx="5989137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ea typeface="Open Sans"/>
              </a:rPr>
              <a:t>為平面圖提供第三維的厚度，幾乎每個零件都會用到的功能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A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83897" y="3407552"/>
            <a:ext cx="14212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83897" y="4049145"/>
            <a:ext cx="7691275" cy="1022568"/>
            <a:chOff x="0" y="0"/>
            <a:chExt cx="7745358" cy="1029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45357" cy="1029759"/>
            </a:xfrm>
            <a:custGeom>
              <a:avLst/>
              <a:gdLst/>
              <a:ahLst/>
              <a:cxnLst/>
              <a:rect r="r" b="b" t="t" l="l"/>
              <a:pathLst>
                <a:path h="1029759" w="7745357">
                  <a:moveTo>
                    <a:pt x="0" y="0"/>
                  </a:moveTo>
                  <a:lnTo>
                    <a:pt x="7745357" y="0"/>
                  </a:lnTo>
                  <a:lnTo>
                    <a:pt x="7745357" y="1029759"/>
                  </a:lnTo>
                  <a:lnTo>
                    <a:pt x="0" y="10297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7745358" cy="111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151A18"/>
                  </a:solidFill>
                  <a:latin typeface="Canva Sans"/>
                  <a:ea typeface="Canva Sans"/>
                </a:rPr>
                <a:t>  斷面混成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78985" y="8841506"/>
            <a:ext cx="42051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3897" y="753387"/>
            <a:ext cx="5616715" cy="228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Open Sans Bold"/>
                <a:ea typeface="Open Sans Bold"/>
              </a:rPr>
              <a:t>INVENTOR實作應用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0474" y="4111801"/>
            <a:ext cx="925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151A18"/>
                </a:solidFill>
                <a:latin typeface="Open Sans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6035" y="6074406"/>
            <a:ext cx="5989137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ea typeface="Open Sans"/>
              </a:rPr>
              <a:t>運用在一個以上不同平面不同角度的銜接，這裡運用在傾斜屋頂板兩端的不相等多邊形，填滿中間映射區域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635224" y="1028700"/>
            <a:ext cx="4790135" cy="3894631"/>
          </a:xfrm>
          <a:custGeom>
            <a:avLst/>
            <a:gdLst/>
            <a:ahLst/>
            <a:cxnLst/>
            <a:rect r="r" b="b" t="t" l="l"/>
            <a:pathLst>
              <a:path h="3894631" w="4790135">
                <a:moveTo>
                  <a:pt x="0" y="0"/>
                </a:moveTo>
                <a:lnTo>
                  <a:pt x="4790135" y="0"/>
                </a:lnTo>
                <a:lnTo>
                  <a:pt x="4790135" y="3894631"/>
                </a:lnTo>
                <a:lnTo>
                  <a:pt x="0" y="389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7" t="0" r="-686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35224" y="5419689"/>
            <a:ext cx="4790135" cy="3838611"/>
          </a:xfrm>
          <a:custGeom>
            <a:avLst/>
            <a:gdLst/>
            <a:ahLst/>
            <a:cxnLst/>
            <a:rect r="r" b="b" t="t" l="l"/>
            <a:pathLst>
              <a:path h="3838611" w="4790135">
                <a:moveTo>
                  <a:pt x="0" y="0"/>
                </a:moveTo>
                <a:lnTo>
                  <a:pt x="4790135" y="0"/>
                </a:lnTo>
                <a:lnTo>
                  <a:pt x="4790135" y="3838611"/>
                </a:lnTo>
                <a:lnTo>
                  <a:pt x="0" y="3838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71" t="0" r="-844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83897" y="6614100"/>
            <a:ext cx="1421257" cy="757611"/>
          </a:xfrm>
          <a:custGeom>
            <a:avLst/>
            <a:gdLst/>
            <a:ahLst/>
            <a:cxnLst/>
            <a:rect r="r" b="b" t="t" l="l"/>
            <a:pathLst>
              <a:path h="757611" w="1421257">
                <a:moveTo>
                  <a:pt x="0" y="0"/>
                </a:moveTo>
                <a:lnTo>
                  <a:pt x="1421257" y="0"/>
                </a:lnTo>
                <a:lnTo>
                  <a:pt x="1421257" y="757611"/>
                </a:lnTo>
                <a:lnTo>
                  <a:pt x="0" y="757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68" t="0" r="-775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DAGGZ9-r2NY</dc:identifier>
  <dcterms:modified xsi:type="dcterms:W3CDTF">2011-08-01T06:04:30Z</dcterms:modified>
  <cp:revision>1</cp:revision>
  <dc:title>Valhalla longhouse Design Presentation</dc:title>
</cp:coreProperties>
</file>